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59" r:id="rId5"/>
    <p:sldId id="269" r:id="rId6"/>
    <p:sldId id="260" r:id="rId7"/>
    <p:sldId id="261" r:id="rId8"/>
    <p:sldId id="270" r:id="rId9"/>
    <p:sldId id="262" r:id="rId10"/>
    <p:sldId id="263" r:id="rId11"/>
    <p:sldId id="264" r:id="rId12"/>
    <p:sldId id="266" r:id="rId13"/>
    <p:sldId id="265" r:id="rId14"/>
    <p:sldId id="271" r:id="rId15"/>
    <p:sldId id="267" r:id="rId16"/>
    <p:sldId id="272" r:id="rId17"/>
    <p:sldId id="273" r:id="rId18"/>
    <p:sldId id="268"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D1E6D1-C807-443F-9B02-288D5C0037A5}" type="datetimeFigureOut">
              <a:rPr lang="en-US" smtClean="0"/>
              <a:t>12/25/2014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48CCA5-C4D3-413F-857C-BABA39B7E96C}" type="slidenum">
              <a:rPr lang="en-US" smtClean="0"/>
              <a:t>‹#›</a:t>
            </a:fld>
            <a:endParaRPr lang="en-US"/>
          </a:p>
        </p:txBody>
      </p:sp>
    </p:spTree>
    <p:extLst>
      <p:ext uri="{BB962C8B-B14F-4D97-AF65-F5344CB8AC3E}">
        <p14:creationId xmlns:p14="http://schemas.microsoft.com/office/powerpoint/2010/main" val="2982435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48CCA5-C4D3-413F-857C-BABA39B7E96C}" type="slidenum">
              <a:rPr lang="en-US" smtClean="0"/>
              <a:t>7</a:t>
            </a:fld>
            <a:endParaRPr lang="en-US"/>
          </a:p>
        </p:txBody>
      </p:sp>
    </p:spTree>
    <p:extLst>
      <p:ext uri="{BB962C8B-B14F-4D97-AF65-F5344CB8AC3E}">
        <p14:creationId xmlns:p14="http://schemas.microsoft.com/office/powerpoint/2010/main" val="3721626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0E09DE-5D25-4BAD-A3C1-4B4CCE509407}" type="datetimeFigureOut">
              <a:rPr lang="en-US" smtClean="0"/>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0E09DE-5D25-4BAD-A3C1-4B4CCE509407}" type="datetimeFigureOut">
              <a:rPr lang="en-US" smtClean="0"/>
              <a:t>12/25/2014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0E09DE-5D25-4BAD-A3C1-4B4CCE509407}" type="datetimeFigureOut">
              <a:rPr lang="en-US" smtClean="0"/>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0E09DE-5D25-4BAD-A3C1-4B4CCE509407}" type="datetimeFigureOut">
              <a:rPr lang="en-US" smtClean="0"/>
              <a:t>12/25/2014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0E09DE-5D25-4BAD-A3C1-4B4CCE509407}" type="datetimeFigureOut">
              <a:rPr lang="en-US" smtClean="0"/>
              <a:t>12/25/2014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E09DE-5D25-4BAD-A3C1-4B4CCE509407}" type="datetimeFigureOut">
              <a:rPr lang="en-US" smtClean="0"/>
              <a:t>12/25/2014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E09DE-5D25-4BAD-A3C1-4B4CCE509407}" type="datetimeFigureOut">
              <a:rPr lang="en-US" smtClean="0"/>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E09DE-5D25-4BAD-A3C1-4B4CCE509407}" type="datetimeFigureOut">
              <a:rPr lang="en-US" smtClean="0"/>
              <a:t>12/25/2014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DED13E-96F5-47FA-AB20-569B2D2415B5}"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E09DE-5D25-4BAD-A3C1-4B4CCE509407}" type="datetimeFigureOut">
              <a:rPr lang="en-US" smtClean="0"/>
              <a:t>12/25/2014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ED13E-96F5-47FA-AB20-569B2D2415B5}"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066800"/>
            <a:ext cx="8077200" cy="1470025"/>
          </a:xfrm>
        </p:spPr>
        <p:txBody>
          <a:bodyPr>
            <a:normAutofit fontScale="90000"/>
          </a:bodyPr>
          <a:lstStyle/>
          <a:p>
            <a:r>
              <a:rPr lang="en-US" sz="4800" b="1" dirty="0">
                <a:latin typeface="Times New Roman" panose="02020603050405020304" pitchFamily="18" charset="0"/>
                <a:cs typeface="Times New Roman" panose="02020603050405020304" pitchFamily="18" charset="0"/>
              </a:rPr>
              <a:t>Chapter </a:t>
            </a:r>
            <a:r>
              <a:rPr lang="en-US" sz="4800" b="1" dirty="0" smtClean="0">
                <a:latin typeface="Times New Roman" panose="02020603050405020304" pitchFamily="18" charset="0"/>
                <a:cs typeface="Times New Roman" panose="02020603050405020304" pitchFamily="18" charset="0"/>
              </a:rPr>
              <a:t>3</a:t>
            </a:r>
            <a:r>
              <a:rPr lang="en-US" dirty="0"/>
              <a:t/>
            </a:r>
            <a:br>
              <a:rPr lang="en-US" dirty="0"/>
            </a:br>
            <a:endParaRPr lang="en-US" dirty="0"/>
          </a:p>
        </p:txBody>
      </p:sp>
      <p:sp>
        <p:nvSpPr>
          <p:cNvPr id="3" name="Subtitle 2"/>
          <p:cNvSpPr>
            <a:spLocks noGrp="1"/>
          </p:cNvSpPr>
          <p:nvPr>
            <p:ph type="subTitle" idx="1"/>
          </p:nvPr>
        </p:nvSpPr>
        <p:spPr>
          <a:xfrm>
            <a:off x="1143000" y="2743200"/>
            <a:ext cx="8001000" cy="4114800"/>
          </a:xfrm>
        </p:spPr>
        <p:txBody>
          <a:bodyPr>
            <a:normAutofit/>
          </a:bodyPr>
          <a:lstStyle/>
          <a:p>
            <a:r>
              <a:rPr lang="en-US" sz="6000" b="1" dirty="0">
                <a:solidFill>
                  <a:schemeClr val="tx1"/>
                </a:solidFill>
                <a:latin typeface="Times New Roman" panose="02020603050405020304" pitchFamily="18" charset="0"/>
                <a:cs typeface="Times New Roman" panose="02020603050405020304" pitchFamily="18" charset="0"/>
              </a:rPr>
              <a:t>Images</a:t>
            </a:r>
            <a:endParaRPr lang="en-US" sz="6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9271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fontScale="90000"/>
          </a:bodyPr>
          <a:lstStyle/>
          <a:p>
            <a:r>
              <a:rPr lang="en-US" b="1" dirty="0"/>
              <a:t>Make Images Float</a:t>
            </a:r>
            <a:r>
              <a:rPr lang="en-US" dirty="0"/>
              <a:t/>
            </a:r>
            <a:br>
              <a:rPr lang="en-US" dirty="0"/>
            </a:br>
            <a:endParaRPr lang="en-US" dirty="0"/>
          </a:p>
        </p:txBody>
      </p:sp>
      <p:sp>
        <p:nvSpPr>
          <p:cNvPr id="3" name="Content Placeholder 2"/>
          <p:cNvSpPr>
            <a:spLocks noGrp="1"/>
          </p:cNvSpPr>
          <p:nvPr>
            <p:ph idx="1"/>
          </p:nvPr>
        </p:nvSpPr>
        <p:spPr>
          <a:xfrm>
            <a:off x="914400" y="1600200"/>
            <a:ext cx="8229600" cy="5257800"/>
          </a:xfrm>
        </p:spPr>
        <p:txBody>
          <a:bodyPr>
            <a:normAutofit/>
          </a:bodyPr>
          <a:lstStyle/>
          <a:p>
            <a:r>
              <a:rPr lang="en-US" dirty="0" smtClean="0"/>
              <a:t>Using </a:t>
            </a:r>
            <a:r>
              <a:rPr lang="en-US" dirty="0"/>
              <a:t>the attribute align, which allows you to wrap text around the image.</a:t>
            </a:r>
          </a:p>
          <a:p>
            <a:pPr marL="0" indent="0">
              <a:buNone/>
            </a:pPr>
            <a:r>
              <a:rPr lang="en-US" dirty="0"/>
              <a:t>Example:</a:t>
            </a:r>
          </a:p>
          <a:p>
            <a:r>
              <a:rPr lang="en-US" dirty="0"/>
              <a:t>&lt;</a:t>
            </a:r>
            <a:r>
              <a:rPr lang="en-US" dirty="0" err="1"/>
              <a:t>img</a:t>
            </a:r>
            <a:r>
              <a:rPr lang="en-US" dirty="0"/>
              <a:t> </a:t>
            </a:r>
            <a:r>
              <a:rPr lang="en-US" dirty="0" err="1"/>
              <a:t>src</a:t>
            </a:r>
            <a:r>
              <a:rPr lang="en-US" dirty="0"/>
              <a:t> = “image.jpg” align = “left”/&gt; text will wrap around the right side of image.</a:t>
            </a:r>
          </a:p>
          <a:p>
            <a:r>
              <a:rPr lang="en-US" dirty="0"/>
              <a:t>&lt;</a:t>
            </a:r>
            <a:r>
              <a:rPr lang="en-US" dirty="0" err="1"/>
              <a:t>img</a:t>
            </a:r>
            <a:r>
              <a:rPr lang="en-US" dirty="0"/>
              <a:t> </a:t>
            </a:r>
            <a:r>
              <a:rPr lang="en-US" dirty="0" err="1"/>
              <a:t>src</a:t>
            </a:r>
            <a:r>
              <a:rPr lang="en-US" dirty="0"/>
              <a:t> = “image.jpg” align = “right”/&gt; text will wrap around the left side of image.</a:t>
            </a:r>
          </a:p>
          <a:p>
            <a:r>
              <a:rPr lang="en-US" dirty="0"/>
              <a:t>Image must be place in front of text so the wrap can occur.</a:t>
            </a:r>
          </a:p>
          <a:p>
            <a:endParaRPr lang="en-US" dirty="0"/>
          </a:p>
        </p:txBody>
      </p:sp>
    </p:spTree>
    <p:extLst>
      <p:ext uri="{BB962C8B-B14F-4D97-AF65-F5344CB8AC3E}">
        <p14:creationId xmlns:p14="http://schemas.microsoft.com/office/powerpoint/2010/main" val="2251483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838200"/>
            <a:ext cx="8229600" cy="1143000"/>
          </a:xfrm>
        </p:spPr>
        <p:txBody>
          <a:bodyPr>
            <a:normAutofit/>
          </a:bodyPr>
          <a:lstStyle/>
          <a:p>
            <a:r>
              <a:rPr lang="en-US" b="1" dirty="0"/>
              <a:t>Stop </a:t>
            </a:r>
            <a:r>
              <a:rPr lang="en-US" b="1" dirty="0" smtClean="0"/>
              <a:t>Wrapping</a:t>
            </a:r>
            <a:endParaRPr lang="en-US" dirty="0"/>
          </a:p>
        </p:txBody>
      </p:sp>
      <p:sp>
        <p:nvSpPr>
          <p:cNvPr id="3" name="Content Placeholder 2"/>
          <p:cNvSpPr>
            <a:spLocks noGrp="1"/>
          </p:cNvSpPr>
          <p:nvPr>
            <p:ph idx="1"/>
          </p:nvPr>
        </p:nvSpPr>
        <p:spPr>
          <a:xfrm>
            <a:off x="914400" y="2057401"/>
            <a:ext cx="8229600" cy="4835236"/>
          </a:xfrm>
        </p:spPr>
        <p:txBody>
          <a:bodyPr>
            <a:normAutofit lnSpcReduction="10000"/>
          </a:bodyPr>
          <a:lstStyle/>
          <a:p>
            <a:r>
              <a:rPr lang="en-US" dirty="0" smtClean="0"/>
              <a:t>To </a:t>
            </a:r>
            <a:r>
              <a:rPr lang="en-US" dirty="0"/>
              <a:t>stop wrapping text around an image uses the tag &lt;</a:t>
            </a:r>
            <a:r>
              <a:rPr lang="en-US" dirty="0" err="1"/>
              <a:t>br</a:t>
            </a:r>
            <a:r>
              <a:rPr lang="en-US" dirty="0"/>
              <a:t>&gt;.</a:t>
            </a:r>
          </a:p>
          <a:p>
            <a:pPr marL="0" indent="0">
              <a:buNone/>
            </a:pPr>
            <a:r>
              <a:rPr lang="en-US" dirty="0"/>
              <a:t>Example:</a:t>
            </a:r>
          </a:p>
          <a:p>
            <a:r>
              <a:rPr lang="en-US" dirty="0"/>
              <a:t>&lt;</a:t>
            </a:r>
            <a:r>
              <a:rPr lang="en-US" dirty="0" err="1"/>
              <a:t>br</a:t>
            </a:r>
            <a:r>
              <a:rPr lang="en-US" dirty="0"/>
              <a:t> clear = “left”/&gt; - stop wrapping text on the left side of image.</a:t>
            </a:r>
          </a:p>
          <a:p>
            <a:r>
              <a:rPr lang="en-US" dirty="0"/>
              <a:t>&lt;</a:t>
            </a:r>
            <a:r>
              <a:rPr lang="en-US" dirty="0" err="1"/>
              <a:t>br</a:t>
            </a:r>
            <a:r>
              <a:rPr lang="en-US" dirty="0"/>
              <a:t> clear = “right”/&gt; - stop wrapping text on the right side of image.</a:t>
            </a:r>
          </a:p>
          <a:p>
            <a:r>
              <a:rPr lang="en-US" dirty="0"/>
              <a:t>&lt;</a:t>
            </a:r>
            <a:r>
              <a:rPr lang="en-US" dirty="0" err="1"/>
              <a:t>br</a:t>
            </a:r>
            <a:r>
              <a:rPr lang="en-US" dirty="0"/>
              <a:t> clear = “all”/&gt; - stop wrapping text on all floating images.</a:t>
            </a:r>
          </a:p>
          <a:p>
            <a:endParaRPr lang="en-US" dirty="0"/>
          </a:p>
        </p:txBody>
      </p:sp>
    </p:spTree>
    <p:extLst>
      <p:ext uri="{BB962C8B-B14F-4D97-AF65-F5344CB8AC3E}">
        <p14:creationId xmlns:p14="http://schemas.microsoft.com/office/powerpoint/2010/main" val="2210815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914400"/>
            <a:ext cx="8229600" cy="1143000"/>
          </a:xfrm>
        </p:spPr>
        <p:txBody>
          <a:bodyPr/>
          <a:lstStyle/>
          <a:p>
            <a:r>
              <a:rPr lang="en-US" dirty="0" smtClean="0"/>
              <a:t>Align Attribute </a:t>
            </a:r>
            <a:endParaRPr lang="en-US" dirty="0"/>
          </a:p>
        </p:txBody>
      </p:sp>
      <p:sp>
        <p:nvSpPr>
          <p:cNvPr id="3" name="Content Placeholder 2"/>
          <p:cNvSpPr>
            <a:spLocks noGrp="1"/>
          </p:cNvSpPr>
          <p:nvPr>
            <p:ph idx="1"/>
          </p:nvPr>
        </p:nvSpPr>
        <p:spPr>
          <a:xfrm>
            <a:off x="914400" y="2332037"/>
            <a:ext cx="8229600" cy="4525963"/>
          </a:xfrm>
        </p:spPr>
        <p:txBody>
          <a:bodyPr/>
          <a:lstStyle/>
          <a:p>
            <a:r>
              <a:rPr lang="en-US" dirty="0" smtClean="0"/>
              <a:t>Align Attribute maybe obsolete to newer Browse. </a:t>
            </a:r>
          </a:p>
          <a:p>
            <a:r>
              <a:rPr lang="en-US" dirty="0" smtClean="0"/>
              <a:t>May have to use CSS to wrap text</a:t>
            </a:r>
          </a:p>
          <a:p>
            <a:r>
              <a:rPr lang="en-US" dirty="0" smtClean="0"/>
              <a:t>A lot of HTML tags or attributes maybe be obsolete with newer browsers</a:t>
            </a:r>
            <a:endParaRPr lang="en-US" dirty="0"/>
          </a:p>
        </p:txBody>
      </p:sp>
    </p:spTree>
    <p:extLst>
      <p:ext uri="{BB962C8B-B14F-4D97-AF65-F5344CB8AC3E}">
        <p14:creationId xmlns:p14="http://schemas.microsoft.com/office/powerpoint/2010/main" val="3861571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a:bodyPr>
          <a:lstStyle/>
          <a:p>
            <a:r>
              <a:rPr lang="en-US" b="1" dirty="0"/>
              <a:t>Space around an </a:t>
            </a:r>
            <a:r>
              <a:rPr lang="en-US" b="1" dirty="0" smtClean="0"/>
              <a:t>Image</a:t>
            </a:r>
            <a:endParaRPr lang="en-US" dirty="0"/>
          </a:p>
        </p:txBody>
      </p:sp>
      <p:sp>
        <p:nvSpPr>
          <p:cNvPr id="3" name="Content Placeholder 2"/>
          <p:cNvSpPr>
            <a:spLocks noGrp="1"/>
          </p:cNvSpPr>
          <p:nvPr>
            <p:ph idx="1"/>
          </p:nvPr>
        </p:nvSpPr>
        <p:spPr>
          <a:xfrm>
            <a:off x="907473" y="2057400"/>
            <a:ext cx="8229600" cy="4786745"/>
          </a:xfrm>
        </p:spPr>
        <p:txBody>
          <a:bodyPr>
            <a:normAutofit/>
          </a:bodyPr>
          <a:lstStyle/>
          <a:p>
            <a:r>
              <a:rPr lang="en-US" dirty="0" smtClean="0"/>
              <a:t>Image </a:t>
            </a:r>
            <a:r>
              <a:rPr lang="en-US" dirty="0"/>
              <a:t>tag has attributes to adjust the horizontal and vertical space around an image.  The two attributes found in the &lt;</a:t>
            </a:r>
            <a:r>
              <a:rPr lang="en-US" dirty="0" err="1"/>
              <a:t>img</a:t>
            </a:r>
            <a:r>
              <a:rPr lang="en-US" dirty="0"/>
              <a:t>&gt; tag are </a:t>
            </a:r>
            <a:r>
              <a:rPr lang="en-US" dirty="0" err="1"/>
              <a:t>hspace</a:t>
            </a:r>
            <a:r>
              <a:rPr lang="en-US" dirty="0"/>
              <a:t> = “x” &amp; </a:t>
            </a:r>
            <a:r>
              <a:rPr lang="en-US" dirty="0" err="1"/>
              <a:t>vspace</a:t>
            </a:r>
            <a:r>
              <a:rPr lang="en-US" dirty="0"/>
              <a:t> = “y”.</a:t>
            </a:r>
          </a:p>
          <a:p>
            <a:r>
              <a:rPr lang="en-US" dirty="0"/>
              <a:t>Example:</a:t>
            </a:r>
          </a:p>
          <a:p>
            <a:r>
              <a:rPr lang="en-US" dirty="0"/>
              <a:t>&lt;</a:t>
            </a:r>
            <a:r>
              <a:rPr lang="en-US" dirty="0" err="1"/>
              <a:t>img</a:t>
            </a:r>
            <a:r>
              <a:rPr lang="en-US" dirty="0"/>
              <a:t> </a:t>
            </a:r>
            <a:r>
              <a:rPr lang="en-US" dirty="0" err="1"/>
              <a:t>src</a:t>
            </a:r>
            <a:r>
              <a:rPr lang="en-US" dirty="0"/>
              <a:t> = “image” </a:t>
            </a:r>
            <a:r>
              <a:rPr lang="en-US" dirty="0" err="1"/>
              <a:t>hspace</a:t>
            </a:r>
            <a:r>
              <a:rPr lang="en-US" dirty="0"/>
              <a:t> = “43” </a:t>
            </a:r>
            <a:r>
              <a:rPr lang="en-US" dirty="0" err="1"/>
              <a:t>vspace</a:t>
            </a:r>
            <a:r>
              <a:rPr lang="en-US" dirty="0"/>
              <a:t> = “43”/&gt;</a:t>
            </a:r>
          </a:p>
          <a:p>
            <a:r>
              <a:rPr lang="en-US" dirty="0"/>
              <a:t> </a:t>
            </a:r>
          </a:p>
          <a:p>
            <a:endParaRPr lang="en-US" dirty="0"/>
          </a:p>
        </p:txBody>
      </p:sp>
    </p:spTree>
    <p:extLst>
      <p:ext uri="{BB962C8B-B14F-4D97-AF65-F5344CB8AC3E}">
        <p14:creationId xmlns:p14="http://schemas.microsoft.com/office/powerpoint/2010/main" val="967510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8229600" cy="1143000"/>
          </a:xfrm>
        </p:spPr>
        <p:txBody>
          <a:bodyPr>
            <a:normAutofit/>
          </a:bodyPr>
          <a:lstStyle/>
          <a:p>
            <a:r>
              <a:rPr lang="en-US" b="1" dirty="0"/>
              <a:t>Images in another </a:t>
            </a:r>
            <a:r>
              <a:rPr lang="en-US" b="1" dirty="0" smtClean="0"/>
              <a:t>Folder</a:t>
            </a:r>
            <a:endParaRPr lang="en-US" dirty="0"/>
          </a:p>
        </p:txBody>
      </p:sp>
      <p:sp>
        <p:nvSpPr>
          <p:cNvPr id="3" name="Content Placeholder 2"/>
          <p:cNvSpPr>
            <a:spLocks noGrp="1"/>
          </p:cNvSpPr>
          <p:nvPr>
            <p:ph idx="1"/>
          </p:nvPr>
        </p:nvSpPr>
        <p:spPr>
          <a:xfrm>
            <a:off x="914400" y="1295400"/>
            <a:ext cx="8229600" cy="5562600"/>
          </a:xfrm>
        </p:spPr>
        <p:txBody>
          <a:bodyPr>
            <a:noAutofit/>
          </a:bodyPr>
          <a:lstStyle/>
          <a:p>
            <a:r>
              <a:rPr lang="en-US" sz="2100" dirty="0" smtClean="0"/>
              <a:t>If </a:t>
            </a:r>
            <a:r>
              <a:rPr lang="en-US" sz="2100" dirty="0"/>
              <a:t>not specified, the browser expects to find the image in the same folder as the web page.  However, it is common on the web, to store images in a sub-folder, and refer to the folder in the image name:</a:t>
            </a:r>
          </a:p>
          <a:p>
            <a:pPr marL="0" indent="0">
              <a:buNone/>
            </a:pPr>
            <a:r>
              <a:rPr lang="en-US" sz="2100" b="1" dirty="0"/>
              <a:t>Example</a:t>
            </a:r>
          </a:p>
          <a:p>
            <a:r>
              <a:rPr lang="en-US" sz="2100" dirty="0"/>
              <a:t>&lt;</a:t>
            </a:r>
            <a:r>
              <a:rPr lang="en-US" sz="2100" dirty="0" err="1"/>
              <a:t>img</a:t>
            </a:r>
            <a:r>
              <a:rPr lang="en-US" sz="2100" dirty="0"/>
              <a:t> </a:t>
            </a:r>
            <a:r>
              <a:rPr lang="en-US" sz="2100" dirty="0" err="1"/>
              <a:t>src</a:t>
            </a:r>
            <a:r>
              <a:rPr lang="en-US" sz="2100" dirty="0"/>
              <a:t>="/images/html5.gif" alt="HTML5 Icon" style="width:128px;height:128px"&gt; </a:t>
            </a:r>
          </a:p>
          <a:p>
            <a:r>
              <a:rPr lang="en-US" sz="2100" dirty="0"/>
              <a:t>If a browser cannot find an image, it will display a broken link icon:</a:t>
            </a:r>
          </a:p>
          <a:p>
            <a:pPr marL="0" indent="0">
              <a:buNone/>
            </a:pPr>
            <a:r>
              <a:rPr lang="en-US" sz="2100" b="1" dirty="0"/>
              <a:t>Example</a:t>
            </a:r>
          </a:p>
          <a:p>
            <a:r>
              <a:rPr lang="en-US" sz="2100" dirty="0"/>
              <a:t>&lt;</a:t>
            </a:r>
            <a:r>
              <a:rPr lang="en-US" sz="2100" dirty="0" err="1"/>
              <a:t>img</a:t>
            </a:r>
            <a:r>
              <a:rPr lang="en-US" sz="2100" dirty="0"/>
              <a:t> </a:t>
            </a:r>
            <a:r>
              <a:rPr lang="en-US" sz="2100" dirty="0" err="1"/>
              <a:t>src</a:t>
            </a:r>
            <a:r>
              <a:rPr lang="en-US" sz="2100" dirty="0"/>
              <a:t>="wrongname.gif" alt="HTML5 Icon" style="width: 128px; height: 128px"&gt; </a:t>
            </a:r>
          </a:p>
          <a:p>
            <a:pPr marL="0" indent="0">
              <a:buNone/>
            </a:pPr>
            <a:r>
              <a:rPr lang="en-US" sz="2100" b="1" dirty="0"/>
              <a:t>Images on another Server</a:t>
            </a:r>
          </a:p>
          <a:p>
            <a:r>
              <a:rPr lang="en-US" sz="2100" dirty="0"/>
              <a:t>Some web sites store their images on image servers. Actually, you can access images from any web address in the world:</a:t>
            </a:r>
          </a:p>
          <a:p>
            <a:pPr marL="0" indent="0">
              <a:buNone/>
            </a:pPr>
            <a:r>
              <a:rPr lang="en-US" sz="2100" b="1" dirty="0"/>
              <a:t>Example</a:t>
            </a:r>
          </a:p>
          <a:p>
            <a:r>
              <a:rPr lang="en-US" sz="2100" dirty="0"/>
              <a:t>&lt;</a:t>
            </a:r>
            <a:r>
              <a:rPr lang="en-US" sz="2100" dirty="0" err="1"/>
              <a:t>img</a:t>
            </a:r>
            <a:r>
              <a:rPr lang="en-US" sz="2100" dirty="0"/>
              <a:t> </a:t>
            </a:r>
            <a:r>
              <a:rPr lang="en-US" sz="2100" dirty="0" err="1"/>
              <a:t>src</a:t>
            </a:r>
            <a:r>
              <a:rPr lang="en-US" sz="2100" dirty="0"/>
              <a:t>="http://www.w3schools.com/images/w3schools_green.jpg"&gt; </a:t>
            </a:r>
          </a:p>
        </p:txBody>
      </p:sp>
    </p:spTree>
    <p:extLst>
      <p:ext uri="{BB962C8B-B14F-4D97-AF65-F5344CB8AC3E}">
        <p14:creationId xmlns:p14="http://schemas.microsoft.com/office/powerpoint/2010/main" val="3411324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a:bodyPr>
          <a:lstStyle/>
          <a:p>
            <a:r>
              <a:rPr lang="en-US" b="1" dirty="0"/>
              <a:t>Horizontal </a:t>
            </a:r>
            <a:r>
              <a:rPr lang="en-US" b="1" dirty="0" smtClean="0"/>
              <a:t>Rule</a:t>
            </a:r>
            <a:endParaRPr lang="en-US" dirty="0"/>
          </a:p>
        </p:txBody>
      </p:sp>
      <p:sp>
        <p:nvSpPr>
          <p:cNvPr id="3" name="Content Placeholder 2"/>
          <p:cNvSpPr>
            <a:spLocks noGrp="1"/>
          </p:cNvSpPr>
          <p:nvPr>
            <p:ph idx="1"/>
          </p:nvPr>
        </p:nvSpPr>
        <p:spPr>
          <a:xfrm>
            <a:off x="886691" y="1905001"/>
            <a:ext cx="8229600" cy="4953000"/>
          </a:xfrm>
        </p:spPr>
        <p:txBody>
          <a:bodyPr>
            <a:normAutofit fontScale="85000" lnSpcReduction="20000"/>
          </a:bodyPr>
          <a:lstStyle/>
          <a:p>
            <a:r>
              <a:rPr lang="en-US" dirty="0" smtClean="0"/>
              <a:t>You </a:t>
            </a:r>
            <a:r>
              <a:rPr lang="en-US" dirty="0"/>
              <a:t>can create a horizontal rule which is a line across your screen using the tag &lt;</a:t>
            </a:r>
            <a:r>
              <a:rPr lang="en-US" dirty="0" err="1"/>
              <a:t>hr</a:t>
            </a:r>
            <a:r>
              <a:rPr lang="en-US" dirty="0"/>
              <a:t>&gt;. There are several attributes with the &lt;</a:t>
            </a:r>
            <a:r>
              <a:rPr lang="en-US" dirty="0" err="1"/>
              <a:t>hr</a:t>
            </a:r>
            <a:r>
              <a:rPr lang="en-US" dirty="0"/>
              <a:t>&gt; tag.</a:t>
            </a:r>
          </a:p>
          <a:p>
            <a:r>
              <a:rPr lang="en-US" dirty="0"/>
              <a:t>Size = “n” – n represents the height in pixels</a:t>
            </a:r>
          </a:p>
          <a:p>
            <a:r>
              <a:rPr lang="en-US" dirty="0"/>
              <a:t>Width = “n” – n is the width in pixels or could be percent of webpage width</a:t>
            </a:r>
          </a:p>
          <a:p>
            <a:r>
              <a:rPr lang="en-US" dirty="0"/>
              <a:t>Align = “left, center or right” – left align, center align, or right align</a:t>
            </a:r>
          </a:p>
          <a:p>
            <a:r>
              <a:rPr lang="en-US" dirty="0" err="1"/>
              <a:t>Noshade</a:t>
            </a:r>
            <a:r>
              <a:rPr lang="en-US" dirty="0"/>
              <a:t> = “</a:t>
            </a:r>
            <a:r>
              <a:rPr lang="en-US" dirty="0" err="1"/>
              <a:t>noshade</a:t>
            </a:r>
            <a:r>
              <a:rPr lang="en-US" dirty="0"/>
              <a:t>” – creates a solid bar</a:t>
            </a:r>
          </a:p>
          <a:p>
            <a:r>
              <a:rPr lang="en-US" dirty="0"/>
              <a:t>Example</a:t>
            </a:r>
          </a:p>
          <a:p>
            <a:r>
              <a:rPr lang="en-US" dirty="0"/>
              <a:t>&lt;</a:t>
            </a:r>
            <a:r>
              <a:rPr lang="en-US" dirty="0" err="1"/>
              <a:t>hr</a:t>
            </a:r>
            <a:r>
              <a:rPr lang="en-US" dirty="0"/>
              <a:t> size = “10” width = “80%” align = “center” </a:t>
            </a:r>
            <a:r>
              <a:rPr lang="en-US" dirty="0" err="1"/>
              <a:t>noshade</a:t>
            </a:r>
            <a:r>
              <a:rPr lang="en-US" dirty="0"/>
              <a:t> = “</a:t>
            </a:r>
            <a:r>
              <a:rPr lang="en-US" dirty="0" err="1"/>
              <a:t>noshade</a:t>
            </a:r>
            <a:r>
              <a:rPr lang="en-US" dirty="0"/>
              <a:t>”/&gt;</a:t>
            </a:r>
          </a:p>
          <a:p>
            <a:r>
              <a:rPr lang="en-US" dirty="0"/>
              <a:t> </a:t>
            </a:r>
          </a:p>
          <a:p>
            <a:endParaRPr lang="en-US" dirty="0"/>
          </a:p>
        </p:txBody>
      </p:sp>
    </p:spTree>
    <p:extLst>
      <p:ext uri="{BB962C8B-B14F-4D97-AF65-F5344CB8AC3E}">
        <p14:creationId xmlns:p14="http://schemas.microsoft.com/office/powerpoint/2010/main" val="2324792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182" y="685800"/>
            <a:ext cx="8229600" cy="1143000"/>
          </a:xfrm>
        </p:spPr>
        <p:txBody>
          <a:bodyPr>
            <a:normAutofit/>
          </a:bodyPr>
          <a:lstStyle/>
          <a:p>
            <a:pPr lvl="0"/>
            <a:r>
              <a:rPr lang="en-US" altLang="en-US" b="1" dirty="0">
                <a:latin typeface="Calibri" pitchFamily="34" charset="0"/>
                <a:ea typeface="Times New Roman" pitchFamily="18" charset="0"/>
                <a:cs typeface="Times New Roman" pitchFamily="18" charset="0"/>
              </a:rPr>
              <a:t>Using an Image as a </a:t>
            </a:r>
            <a:r>
              <a:rPr lang="en-US" altLang="en-US" b="1" dirty="0" smtClean="0">
                <a:latin typeface="Calibri" pitchFamily="34" charset="0"/>
                <a:ea typeface="Times New Roman" pitchFamily="18" charset="0"/>
                <a:cs typeface="Times New Roman" pitchFamily="18" charset="0"/>
              </a:rPr>
              <a:t>Link</a:t>
            </a:r>
            <a:endParaRPr lang="en-US" dirty="0"/>
          </a:p>
        </p:txBody>
      </p:sp>
      <p:sp>
        <p:nvSpPr>
          <p:cNvPr id="5" name="Rectangle 1"/>
          <p:cNvSpPr>
            <a:spLocks noChangeArrowheads="1"/>
          </p:cNvSpPr>
          <p:nvPr/>
        </p:nvSpPr>
        <p:spPr bwMode="auto">
          <a:xfrm>
            <a:off x="1100138" y="4387458"/>
            <a:ext cx="804386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r>
            <a:br>
              <a:rPr kumimoji="0" lang="en-US" altLang="en-US"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Content Placeholder 5"/>
          <p:cNvSpPr>
            <a:spLocks noGrp="1"/>
          </p:cNvSpPr>
          <p:nvPr>
            <p:ph idx="1"/>
          </p:nvPr>
        </p:nvSpPr>
        <p:spPr>
          <a:xfrm>
            <a:off x="914400" y="1676401"/>
            <a:ext cx="8229600" cy="5251038"/>
          </a:xfrm>
        </p:spPr>
        <p:txBody>
          <a:bodyPr>
            <a:normAutofit/>
          </a:bodyPr>
          <a:lstStyle/>
          <a:p>
            <a:pPr marL="0" indent="0">
              <a:buNone/>
            </a:pPr>
            <a:r>
              <a:rPr lang="en-US" dirty="0" smtClean="0"/>
              <a:t>It </a:t>
            </a:r>
            <a:r>
              <a:rPr lang="en-US" dirty="0"/>
              <a:t>is common to use images as links:</a:t>
            </a:r>
          </a:p>
          <a:p>
            <a:r>
              <a:rPr lang="en-US" b="1" dirty="0"/>
              <a:t>Example</a:t>
            </a:r>
          </a:p>
          <a:p>
            <a:pPr marL="0" indent="0">
              <a:buNone/>
            </a:pPr>
            <a:r>
              <a:rPr lang="en-US" dirty="0"/>
              <a:t>&lt;a </a:t>
            </a:r>
            <a:r>
              <a:rPr lang="en-US" dirty="0" err="1"/>
              <a:t>href</a:t>
            </a:r>
            <a:r>
              <a:rPr lang="en-US" dirty="0"/>
              <a:t>="default.asp</a:t>
            </a:r>
            <a:r>
              <a:rPr lang="en-US" dirty="0" smtClean="0"/>
              <a:t>"&gt;</a:t>
            </a:r>
            <a:r>
              <a:rPr lang="en-US" dirty="0"/>
              <a:t> </a:t>
            </a:r>
            <a:r>
              <a:rPr lang="en-US" dirty="0" smtClean="0"/>
              <a:t>&lt;</a:t>
            </a:r>
            <a:r>
              <a:rPr lang="en-US" dirty="0" err="1"/>
              <a:t>img</a:t>
            </a:r>
            <a:r>
              <a:rPr lang="en-US" dirty="0"/>
              <a:t> </a:t>
            </a:r>
            <a:r>
              <a:rPr lang="en-US" dirty="0" err="1"/>
              <a:t>src</a:t>
            </a:r>
            <a:r>
              <a:rPr lang="en-US" dirty="0"/>
              <a:t>="smiley.gif" alt="HTML </a:t>
            </a:r>
            <a:r>
              <a:rPr lang="en-US" dirty="0" smtClean="0"/>
              <a:t>tutorial“ style</a:t>
            </a:r>
            <a:r>
              <a:rPr lang="en-US" dirty="0"/>
              <a:t>="width:42px;height:42px;border:0"&gt;</a:t>
            </a:r>
            <a:br>
              <a:rPr lang="en-US" dirty="0"/>
            </a:br>
            <a:r>
              <a:rPr lang="en-US" dirty="0"/>
              <a:t>&lt;/a&gt; </a:t>
            </a:r>
          </a:p>
          <a:p>
            <a:r>
              <a:rPr lang="en-US" b="1" dirty="0"/>
              <a:t>Note</a:t>
            </a:r>
            <a:r>
              <a:rPr lang="en-US" dirty="0"/>
              <a:t>: We have added border: 0 to prevent IE9 (and earlier) from displaying a border around the image.</a:t>
            </a:r>
          </a:p>
        </p:txBody>
      </p:sp>
    </p:spTree>
    <p:extLst>
      <p:ext uri="{BB962C8B-B14F-4D97-AF65-F5344CB8AC3E}">
        <p14:creationId xmlns:p14="http://schemas.microsoft.com/office/powerpoint/2010/main" val="4165179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Image </a:t>
            </a:r>
            <a:r>
              <a:rPr lang="en-US" b="1" dirty="0" smtClean="0"/>
              <a:t>Maps</a:t>
            </a:r>
            <a:endParaRPr lang="en-US" dirty="0"/>
          </a:p>
        </p:txBody>
      </p:sp>
      <p:sp>
        <p:nvSpPr>
          <p:cNvPr id="3" name="Content Placeholder 2"/>
          <p:cNvSpPr>
            <a:spLocks noGrp="1"/>
          </p:cNvSpPr>
          <p:nvPr>
            <p:ph idx="1"/>
          </p:nvPr>
        </p:nvSpPr>
        <p:spPr>
          <a:xfrm>
            <a:off x="907473" y="1676400"/>
            <a:ext cx="8229600" cy="5167745"/>
          </a:xfrm>
        </p:spPr>
        <p:txBody>
          <a:bodyPr>
            <a:normAutofit fontScale="62500" lnSpcReduction="20000"/>
          </a:bodyPr>
          <a:lstStyle/>
          <a:p>
            <a:pPr marL="0" indent="0">
              <a:buNone/>
            </a:pPr>
            <a:r>
              <a:rPr lang="en-US" dirty="0" smtClean="0"/>
              <a:t>For </a:t>
            </a:r>
            <a:r>
              <a:rPr lang="en-US" dirty="0"/>
              <a:t>an image, you can create an image map, with clickable areas:</a:t>
            </a:r>
          </a:p>
          <a:p>
            <a:pPr marL="0" indent="0">
              <a:buNone/>
            </a:pPr>
            <a:r>
              <a:rPr lang="en-US" b="1" dirty="0"/>
              <a:t>Example</a:t>
            </a:r>
          </a:p>
          <a:p>
            <a:r>
              <a:rPr lang="en-US" dirty="0"/>
              <a:t>&lt;</a:t>
            </a:r>
            <a:r>
              <a:rPr lang="en-US" dirty="0" err="1"/>
              <a:t>img</a:t>
            </a:r>
            <a:r>
              <a:rPr lang="en-US" dirty="0"/>
              <a:t> </a:t>
            </a:r>
            <a:r>
              <a:rPr lang="en-US" dirty="0" err="1"/>
              <a:t>src</a:t>
            </a:r>
            <a:r>
              <a:rPr lang="en-US" dirty="0"/>
              <a:t>="planets.gif" alt="Planets" </a:t>
            </a:r>
            <a:r>
              <a:rPr lang="en-US" dirty="0" err="1"/>
              <a:t>usemap</a:t>
            </a:r>
            <a:r>
              <a:rPr lang="en-US" dirty="0"/>
              <a:t>="#</a:t>
            </a:r>
            <a:r>
              <a:rPr lang="en-US" dirty="0" err="1"/>
              <a:t>planetmap</a:t>
            </a:r>
            <a:r>
              <a:rPr lang="en-US" dirty="0"/>
              <a:t>" style="width:145px;height:126px"&gt;</a:t>
            </a:r>
            <a:br>
              <a:rPr lang="en-US" dirty="0"/>
            </a:br>
            <a:r>
              <a:rPr lang="en-US" dirty="0"/>
              <a:t/>
            </a:r>
            <a:br>
              <a:rPr lang="en-US" dirty="0"/>
            </a:br>
            <a:r>
              <a:rPr lang="en-US" dirty="0"/>
              <a:t>&lt;map name="</a:t>
            </a:r>
            <a:r>
              <a:rPr lang="en-US" dirty="0" err="1"/>
              <a:t>planetmap</a:t>
            </a:r>
            <a:r>
              <a:rPr lang="en-US" dirty="0"/>
              <a:t>"&gt;</a:t>
            </a:r>
            <a:br>
              <a:rPr lang="en-US" dirty="0"/>
            </a:br>
            <a:r>
              <a:rPr lang="en-US" dirty="0"/>
              <a:t>  &lt;area shape="</a:t>
            </a:r>
            <a:r>
              <a:rPr lang="en-US" dirty="0" err="1"/>
              <a:t>rect</a:t>
            </a:r>
            <a:r>
              <a:rPr lang="en-US" dirty="0"/>
              <a:t>" </a:t>
            </a:r>
            <a:r>
              <a:rPr lang="en-US" dirty="0" err="1"/>
              <a:t>coords</a:t>
            </a:r>
            <a:r>
              <a:rPr lang="en-US" dirty="0"/>
              <a:t>="0,0,82,126" alt="Sun" </a:t>
            </a:r>
            <a:r>
              <a:rPr lang="en-US" dirty="0" err="1"/>
              <a:t>href</a:t>
            </a:r>
            <a:r>
              <a:rPr lang="en-US" dirty="0"/>
              <a:t>="sun.htm"&gt;</a:t>
            </a:r>
            <a:br>
              <a:rPr lang="en-US" dirty="0"/>
            </a:br>
            <a:r>
              <a:rPr lang="en-US" dirty="0"/>
              <a:t>  &lt;area shape="circle" </a:t>
            </a:r>
            <a:r>
              <a:rPr lang="en-US" dirty="0" err="1"/>
              <a:t>coords</a:t>
            </a:r>
            <a:r>
              <a:rPr lang="en-US" dirty="0"/>
              <a:t>="90,58,3" alt="</a:t>
            </a:r>
            <a:r>
              <a:rPr lang="en-US" dirty="0" smtClean="0"/>
              <a:t>Mercury“ </a:t>
            </a:r>
            <a:r>
              <a:rPr lang="en-US" dirty="0" err="1" smtClean="0"/>
              <a:t>href</a:t>
            </a:r>
            <a:r>
              <a:rPr lang="en-US" dirty="0"/>
              <a:t>="mercur.htm"&gt;</a:t>
            </a:r>
            <a:br>
              <a:rPr lang="en-US" dirty="0"/>
            </a:br>
            <a:r>
              <a:rPr lang="en-US" dirty="0"/>
              <a:t>  &lt;area shape="circle" </a:t>
            </a:r>
            <a:r>
              <a:rPr lang="en-US" dirty="0" err="1"/>
              <a:t>coords</a:t>
            </a:r>
            <a:r>
              <a:rPr lang="en-US" dirty="0"/>
              <a:t>="124,58,8" alt="Venus" </a:t>
            </a:r>
            <a:r>
              <a:rPr lang="en-US" dirty="0" err="1"/>
              <a:t>href</a:t>
            </a:r>
            <a:r>
              <a:rPr lang="en-US" dirty="0"/>
              <a:t>="venus.htm"&gt;</a:t>
            </a:r>
            <a:br>
              <a:rPr lang="en-US" dirty="0"/>
            </a:br>
            <a:r>
              <a:rPr lang="en-US" dirty="0"/>
              <a:t>&lt;/map&gt;</a:t>
            </a:r>
          </a:p>
          <a:p>
            <a:pPr marL="0" indent="0">
              <a:buNone/>
            </a:pPr>
            <a:r>
              <a:rPr lang="en-US" b="1" dirty="0"/>
              <a:t>Image Floating</a:t>
            </a:r>
          </a:p>
          <a:p>
            <a:r>
              <a:rPr lang="en-US" dirty="0"/>
              <a:t>You can let an image float to the left or right of a paragraph:</a:t>
            </a:r>
          </a:p>
          <a:p>
            <a:pPr marL="0" indent="0">
              <a:buNone/>
            </a:pPr>
            <a:r>
              <a:rPr lang="en-US" b="1" dirty="0"/>
              <a:t>Example</a:t>
            </a:r>
          </a:p>
          <a:p>
            <a:r>
              <a:rPr lang="en-US" dirty="0"/>
              <a:t>&lt;p&gt;</a:t>
            </a:r>
            <a:br>
              <a:rPr lang="en-US" dirty="0"/>
            </a:br>
            <a:r>
              <a:rPr lang="en-US" dirty="0"/>
              <a:t>  &lt;</a:t>
            </a:r>
            <a:r>
              <a:rPr lang="en-US" dirty="0" err="1"/>
              <a:t>img</a:t>
            </a:r>
            <a:r>
              <a:rPr lang="en-US" dirty="0"/>
              <a:t> </a:t>
            </a:r>
            <a:r>
              <a:rPr lang="en-US" dirty="0" err="1"/>
              <a:t>src</a:t>
            </a:r>
            <a:r>
              <a:rPr lang="en-US" dirty="0"/>
              <a:t>="smiley.gif" alt="Smiley face" style="float:left;width:42px;height:42px"&gt;</a:t>
            </a:r>
            <a:br>
              <a:rPr lang="en-US" dirty="0"/>
            </a:br>
            <a:r>
              <a:rPr lang="en-US" dirty="0"/>
              <a:t>  A paragraph with an image. The image floats to the left of the text.</a:t>
            </a:r>
            <a:br>
              <a:rPr lang="en-US" dirty="0"/>
            </a:br>
            <a:r>
              <a:rPr lang="en-US" dirty="0"/>
              <a:t>&lt;/p&gt; </a:t>
            </a:r>
          </a:p>
          <a:p>
            <a:endParaRPr lang="en-US" dirty="0"/>
          </a:p>
        </p:txBody>
      </p:sp>
    </p:spTree>
    <p:extLst>
      <p:ext uri="{BB962C8B-B14F-4D97-AF65-F5344CB8AC3E}">
        <p14:creationId xmlns:p14="http://schemas.microsoft.com/office/powerpoint/2010/main" val="1975469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914400" y="1828801"/>
            <a:ext cx="8229600" cy="5029200"/>
          </a:xfrm>
        </p:spPr>
        <p:txBody>
          <a:bodyPr>
            <a:normAutofit fontScale="92500" lnSpcReduction="20000"/>
          </a:bodyPr>
          <a:lstStyle/>
          <a:p>
            <a:r>
              <a:rPr lang="en-US" dirty="0" smtClean="0"/>
              <a:t>Horizontal tag &lt;HR&gt; has attributes that may or may not work depending on Browser.  </a:t>
            </a:r>
          </a:p>
          <a:p>
            <a:r>
              <a:rPr lang="en-US" dirty="0" smtClean="0"/>
              <a:t>Horizontal Rule allows you break up your web page into sections</a:t>
            </a:r>
          </a:p>
          <a:p>
            <a:r>
              <a:rPr lang="en-US" dirty="0" smtClean="0"/>
              <a:t>Image tag &lt;</a:t>
            </a:r>
            <a:r>
              <a:rPr lang="en-US" dirty="0" err="1" smtClean="0"/>
              <a:t>img</a:t>
            </a:r>
            <a:r>
              <a:rPr lang="en-US" dirty="0" smtClean="0"/>
              <a:t> </a:t>
            </a:r>
            <a:r>
              <a:rPr lang="en-US" dirty="0" err="1" smtClean="0"/>
              <a:t>src</a:t>
            </a:r>
            <a:r>
              <a:rPr lang="en-US" dirty="0" smtClean="0"/>
              <a:t> = “im.jpg”/&gt; - stands for image source. Displays an image to the screen. Some of the HTML attributes don’t work for newer browser may have to use CSS</a:t>
            </a:r>
          </a:p>
          <a:p>
            <a:r>
              <a:rPr lang="en-US" dirty="0" smtClean="0"/>
              <a:t>Images can be used to link to other pages using the tag &lt;a HREF = …&gt; &lt;/a&gt;</a:t>
            </a:r>
          </a:p>
          <a:p>
            <a:r>
              <a:rPr lang="en-US" dirty="0" smtClean="0"/>
              <a:t>To speed download time, it is better to use the width &amp; height attributes to speed the process.</a:t>
            </a:r>
            <a:endParaRPr lang="en-US" dirty="0"/>
          </a:p>
        </p:txBody>
      </p:sp>
    </p:spTree>
    <p:extLst>
      <p:ext uri="{BB962C8B-B14F-4D97-AF65-F5344CB8AC3E}">
        <p14:creationId xmlns:p14="http://schemas.microsoft.com/office/powerpoint/2010/main" val="24767224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b="1" dirty="0"/>
              <a:t>Chapter </a:t>
            </a:r>
            <a:r>
              <a:rPr lang="en-US" b="1" dirty="0" smtClean="0"/>
              <a:t>Summary</a:t>
            </a:r>
            <a:endParaRPr lang="en-US" dirty="0"/>
          </a:p>
        </p:txBody>
      </p:sp>
      <p:sp>
        <p:nvSpPr>
          <p:cNvPr id="3" name="Content Placeholder 2"/>
          <p:cNvSpPr>
            <a:spLocks noGrp="1"/>
          </p:cNvSpPr>
          <p:nvPr>
            <p:ph idx="1"/>
          </p:nvPr>
        </p:nvSpPr>
        <p:spPr>
          <a:xfrm>
            <a:off x="914400" y="1371600"/>
            <a:ext cx="8229600" cy="5458691"/>
          </a:xfrm>
        </p:spPr>
        <p:txBody>
          <a:bodyPr>
            <a:normAutofit fontScale="85000" lnSpcReduction="20000"/>
          </a:bodyPr>
          <a:lstStyle/>
          <a:p>
            <a:pPr lvl="0"/>
            <a:r>
              <a:rPr lang="en-US" dirty="0" smtClean="0"/>
              <a:t>Use </a:t>
            </a:r>
            <a:r>
              <a:rPr lang="en-US" dirty="0"/>
              <a:t>the HTML </a:t>
            </a:r>
            <a:r>
              <a:rPr lang="en-US" b="1" dirty="0"/>
              <a:t>&lt;</a:t>
            </a:r>
            <a:r>
              <a:rPr lang="en-US" b="1" dirty="0" err="1"/>
              <a:t>img</a:t>
            </a:r>
            <a:r>
              <a:rPr lang="en-US" b="1" dirty="0"/>
              <a:t>&gt;</a:t>
            </a:r>
            <a:r>
              <a:rPr lang="en-US" dirty="0"/>
              <a:t> element to define images</a:t>
            </a:r>
          </a:p>
          <a:p>
            <a:pPr lvl="0"/>
            <a:r>
              <a:rPr lang="en-US" dirty="0"/>
              <a:t>Use the HTML </a:t>
            </a:r>
            <a:r>
              <a:rPr lang="en-US" b="1" dirty="0" err="1"/>
              <a:t>src</a:t>
            </a:r>
            <a:r>
              <a:rPr lang="en-US" dirty="0"/>
              <a:t> attribute to define the image file name</a:t>
            </a:r>
          </a:p>
          <a:p>
            <a:pPr lvl="0"/>
            <a:r>
              <a:rPr lang="en-US" dirty="0"/>
              <a:t>Use the HTML </a:t>
            </a:r>
            <a:r>
              <a:rPr lang="en-US" b="1" dirty="0"/>
              <a:t>alt</a:t>
            </a:r>
            <a:r>
              <a:rPr lang="en-US" dirty="0"/>
              <a:t> attribute to define an alternative text</a:t>
            </a:r>
          </a:p>
          <a:p>
            <a:pPr lvl="0"/>
            <a:r>
              <a:rPr lang="en-US" dirty="0"/>
              <a:t>Use the HTML </a:t>
            </a:r>
            <a:r>
              <a:rPr lang="en-US" b="1" dirty="0"/>
              <a:t>width</a:t>
            </a:r>
            <a:r>
              <a:rPr lang="en-US" dirty="0"/>
              <a:t> and </a:t>
            </a:r>
            <a:r>
              <a:rPr lang="en-US" b="1" dirty="0"/>
              <a:t>height</a:t>
            </a:r>
            <a:r>
              <a:rPr lang="en-US" dirty="0"/>
              <a:t> attributes to define the image size</a:t>
            </a:r>
          </a:p>
          <a:p>
            <a:pPr lvl="0"/>
            <a:r>
              <a:rPr lang="en-US" dirty="0"/>
              <a:t>Use the CSS </a:t>
            </a:r>
            <a:r>
              <a:rPr lang="en-US" b="1" dirty="0"/>
              <a:t>width</a:t>
            </a:r>
            <a:r>
              <a:rPr lang="en-US" dirty="0"/>
              <a:t> and </a:t>
            </a:r>
            <a:r>
              <a:rPr lang="en-US" b="1" dirty="0"/>
              <a:t>height</a:t>
            </a:r>
            <a:r>
              <a:rPr lang="en-US" dirty="0"/>
              <a:t> properties to define the image size (alternatively)</a:t>
            </a:r>
          </a:p>
          <a:p>
            <a:pPr lvl="0"/>
            <a:r>
              <a:rPr lang="en-US" dirty="0"/>
              <a:t>Use the CSS </a:t>
            </a:r>
            <a:r>
              <a:rPr lang="en-US" b="1" dirty="0"/>
              <a:t>float</a:t>
            </a:r>
            <a:r>
              <a:rPr lang="en-US" dirty="0"/>
              <a:t> property to define image floating</a:t>
            </a:r>
          </a:p>
          <a:p>
            <a:pPr lvl="0"/>
            <a:r>
              <a:rPr lang="en-US" dirty="0"/>
              <a:t>Use the HTML </a:t>
            </a:r>
            <a:r>
              <a:rPr lang="en-US" b="1" dirty="0" err="1"/>
              <a:t>usemap</a:t>
            </a:r>
            <a:r>
              <a:rPr lang="en-US" dirty="0"/>
              <a:t> attribute to point to an image map</a:t>
            </a:r>
          </a:p>
          <a:p>
            <a:pPr lvl="0"/>
            <a:r>
              <a:rPr lang="en-US" dirty="0"/>
              <a:t>Use the HTML </a:t>
            </a:r>
            <a:r>
              <a:rPr lang="en-US" b="1" dirty="0"/>
              <a:t>&lt;map&gt;</a:t>
            </a:r>
            <a:r>
              <a:rPr lang="en-US" dirty="0"/>
              <a:t> element to define an image map</a:t>
            </a:r>
          </a:p>
          <a:p>
            <a:pPr lvl="0"/>
            <a:r>
              <a:rPr lang="en-US" dirty="0"/>
              <a:t>Use the HTML </a:t>
            </a:r>
            <a:r>
              <a:rPr lang="en-US" b="1" dirty="0"/>
              <a:t>&lt;area&gt;</a:t>
            </a:r>
            <a:r>
              <a:rPr lang="en-US" dirty="0"/>
              <a:t> element to define image map areas</a:t>
            </a:r>
          </a:p>
          <a:p>
            <a:endParaRPr lang="en-US" dirty="0"/>
          </a:p>
        </p:txBody>
      </p:sp>
    </p:spTree>
    <p:extLst>
      <p:ext uri="{BB962C8B-B14F-4D97-AF65-F5344CB8AC3E}">
        <p14:creationId xmlns:p14="http://schemas.microsoft.com/office/powerpoint/2010/main" val="1625710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109" y="838200"/>
            <a:ext cx="8229600" cy="1143000"/>
          </a:xfrm>
        </p:spPr>
        <p:txBody>
          <a:bodyPr>
            <a:normAutofit/>
          </a:bodyPr>
          <a:lstStyle/>
          <a:p>
            <a:r>
              <a:rPr lang="en-US" b="1" dirty="0"/>
              <a:t>Image </a:t>
            </a:r>
            <a:r>
              <a:rPr lang="en-US" b="1" dirty="0" smtClean="0"/>
              <a:t>Extensions</a:t>
            </a:r>
            <a:endParaRPr lang="en-US" dirty="0"/>
          </a:p>
        </p:txBody>
      </p:sp>
      <p:sp>
        <p:nvSpPr>
          <p:cNvPr id="3" name="Content Placeholder 2"/>
          <p:cNvSpPr>
            <a:spLocks noGrp="1"/>
          </p:cNvSpPr>
          <p:nvPr>
            <p:ph idx="1"/>
          </p:nvPr>
        </p:nvSpPr>
        <p:spPr>
          <a:xfrm>
            <a:off x="914400" y="2332037"/>
            <a:ext cx="8229600" cy="4525963"/>
          </a:xfrm>
        </p:spPr>
        <p:txBody>
          <a:bodyPr/>
          <a:lstStyle/>
          <a:p>
            <a:pPr lvl="0"/>
            <a:r>
              <a:rPr lang="en-US" dirty="0" smtClean="0"/>
              <a:t>GIF </a:t>
            </a:r>
            <a:r>
              <a:rPr lang="en-US" dirty="0"/>
              <a:t>– Graphics Interchange Format</a:t>
            </a:r>
          </a:p>
          <a:p>
            <a:pPr lvl="0"/>
            <a:r>
              <a:rPr lang="en-US" sz="2800" dirty="0"/>
              <a:t>JPEG or JPG –Joint Photographic Experts Group </a:t>
            </a:r>
          </a:p>
          <a:p>
            <a:pPr lvl="0"/>
            <a:r>
              <a:rPr lang="en-US" dirty="0"/>
              <a:t>PNG – Portable Network Graphics</a:t>
            </a:r>
          </a:p>
          <a:p>
            <a:pPr lvl="0"/>
            <a:r>
              <a:rPr lang="en-US" dirty="0"/>
              <a:t>TIF - Tagged Image File Format </a:t>
            </a:r>
            <a:r>
              <a:rPr lang="en-US" dirty="0" smtClean="0"/>
              <a:t>(Do </a:t>
            </a:r>
            <a:r>
              <a:rPr lang="en-US" dirty="0"/>
              <a:t>not </a:t>
            </a:r>
            <a:r>
              <a:rPr lang="en-US" dirty="0" smtClean="0"/>
              <a:t>use)</a:t>
            </a:r>
            <a:endParaRPr lang="en-US" dirty="0"/>
          </a:p>
          <a:p>
            <a:pPr lvl="0"/>
            <a:r>
              <a:rPr lang="en-US" dirty="0"/>
              <a:t>BMP – </a:t>
            </a:r>
            <a:r>
              <a:rPr lang="en-US" dirty="0" smtClean="0"/>
              <a:t>(Do </a:t>
            </a:r>
            <a:r>
              <a:rPr lang="en-US" dirty="0"/>
              <a:t>not </a:t>
            </a:r>
            <a:r>
              <a:rPr lang="en-US" dirty="0" smtClean="0"/>
              <a:t>use)</a:t>
            </a:r>
            <a:endParaRPr lang="en-US" dirty="0"/>
          </a:p>
        </p:txBody>
      </p:sp>
    </p:spTree>
    <p:extLst>
      <p:ext uri="{BB962C8B-B14F-4D97-AF65-F5344CB8AC3E}">
        <p14:creationId xmlns:p14="http://schemas.microsoft.com/office/powerpoint/2010/main" val="4197348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914400"/>
            <a:ext cx="8229600" cy="1143000"/>
          </a:xfrm>
        </p:spPr>
        <p:txBody>
          <a:bodyPr>
            <a:normAutofit/>
          </a:bodyPr>
          <a:lstStyle/>
          <a:p>
            <a:r>
              <a:rPr lang="en-US" b="1" dirty="0" smtClean="0"/>
              <a:t>Transparency &amp; Animation</a:t>
            </a:r>
            <a:endParaRPr lang="en-US" dirty="0"/>
          </a:p>
        </p:txBody>
      </p:sp>
      <p:sp>
        <p:nvSpPr>
          <p:cNvPr id="3" name="Content Placeholder 2"/>
          <p:cNvSpPr>
            <a:spLocks noGrp="1"/>
          </p:cNvSpPr>
          <p:nvPr>
            <p:ph idx="1"/>
          </p:nvPr>
        </p:nvSpPr>
        <p:spPr>
          <a:xfrm>
            <a:off x="914400" y="1981201"/>
            <a:ext cx="8229600" cy="4876800"/>
          </a:xfrm>
        </p:spPr>
        <p:txBody>
          <a:bodyPr>
            <a:normAutofit lnSpcReduction="10000"/>
          </a:bodyPr>
          <a:lstStyle/>
          <a:p>
            <a:r>
              <a:rPr lang="en-US" dirty="0" smtClean="0"/>
              <a:t>Transparency </a:t>
            </a:r>
            <a:r>
              <a:rPr lang="en-US" dirty="0"/>
              <a:t>is important for two </a:t>
            </a:r>
            <a:r>
              <a:rPr lang="en-US" dirty="0" smtClean="0"/>
              <a:t>reasons. </a:t>
            </a:r>
          </a:p>
          <a:p>
            <a:pPr lvl="1"/>
            <a:r>
              <a:rPr lang="en-US" dirty="0" smtClean="0"/>
              <a:t>Transparency </a:t>
            </a:r>
            <a:r>
              <a:rPr lang="en-US" dirty="0"/>
              <a:t>allows you to create complex layouts by making one image move behind </a:t>
            </a:r>
            <a:r>
              <a:rPr lang="en-US" dirty="0" smtClean="0"/>
              <a:t>another.</a:t>
            </a:r>
            <a:endParaRPr lang="en-US" dirty="0"/>
          </a:p>
          <a:p>
            <a:pPr lvl="1"/>
            <a:r>
              <a:rPr lang="en-US" dirty="0" smtClean="0"/>
              <a:t>Second</a:t>
            </a:r>
            <a:r>
              <a:rPr lang="en-US" dirty="0"/>
              <a:t>, you can take advantage of transparency to give an image a non-rectangular outline, adding visual interest to </a:t>
            </a:r>
            <a:r>
              <a:rPr lang="en-US" dirty="0" smtClean="0"/>
              <a:t>your </a:t>
            </a:r>
            <a:r>
              <a:rPr lang="en-US" dirty="0"/>
              <a:t>page. </a:t>
            </a:r>
            <a:endParaRPr lang="en-US" dirty="0" smtClean="0"/>
          </a:p>
          <a:p>
            <a:pPr marL="457200" lvl="1" indent="0">
              <a:buNone/>
            </a:pPr>
            <a:r>
              <a:rPr lang="en-US" dirty="0" smtClean="0"/>
              <a:t>Both </a:t>
            </a:r>
            <a:r>
              <a:rPr lang="en-US" dirty="0"/>
              <a:t>GIF and PNG allow transparency. JPEG does not.</a:t>
            </a:r>
          </a:p>
          <a:p>
            <a:r>
              <a:rPr lang="en-US" dirty="0" smtClean="0"/>
              <a:t>Animated </a:t>
            </a:r>
            <a:r>
              <a:rPr lang="en-US" dirty="0"/>
              <a:t>pictures can be saved in GIF format. JPEG does not allow animation.</a:t>
            </a:r>
          </a:p>
          <a:p>
            <a:endParaRPr lang="en-US" dirty="0"/>
          </a:p>
        </p:txBody>
      </p:sp>
    </p:spTree>
    <p:extLst>
      <p:ext uri="{BB962C8B-B14F-4D97-AF65-F5344CB8AC3E}">
        <p14:creationId xmlns:p14="http://schemas.microsoft.com/office/powerpoint/2010/main" val="355905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a:bodyPr>
          <a:lstStyle/>
          <a:p>
            <a:r>
              <a:rPr lang="en-US" b="1" dirty="0" smtClean="0"/>
              <a:t>Monitors</a:t>
            </a:r>
            <a:endParaRPr lang="en-US" dirty="0"/>
          </a:p>
        </p:txBody>
      </p:sp>
      <p:sp>
        <p:nvSpPr>
          <p:cNvPr id="3" name="Content Placeholder 2"/>
          <p:cNvSpPr>
            <a:spLocks noGrp="1"/>
          </p:cNvSpPr>
          <p:nvPr>
            <p:ph idx="1"/>
          </p:nvPr>
        </p:nvSpPr>
        <p:spPr>
          <a:xfrm>
            <a:off x="914400" y="2332037"/>
            <a:ext cx="8229600" cy="4525963"/>
          </a:xfrm>
        </p:spPr>
        <p:txBody>
          <a:bodyPr/>
          <a:lstStyle/>
          <a:p>
            <a:r>
              <a:rPr lang="en-US" dirty="0" smtClean="0"/>
              <a:t>Monitor </a:t>
            </a:r>
            <a:r>
              <a:rPr lang="en-US" dirty="0"/>
              <a:t>effect how the image will be display. The more bits a monitor has the more colors can be used.</a:t>
            </a:r>
          </a:p>
          <a:p>
            <a:pPr lvl="1"/>
            <a:r>
              <a:rPr lang="en-US" dirty="0"/>
              <a:t>24 bit monitors – True color 16,777,216 colors</a:t>
            </a:r>
          </a:p>
          <a:p>
            <a:pPr lvl="1"/>
            <a:r>
              <a:rPr lang="en-US" dirty="0"/>
              <a:t>16 bit monitors – 65,536 colors</a:t>
            </a:r>
          </a:p>
          <a:p>
            <a:pPr lvl="1"/>
            <a:r>
              <a:rPr lang="en-US" dirty="0" smtClean="0"/>
              <a:t>8 </a:t>
            </a:r>
            <a:r>
              <a:rPr lang="en-US" dirty="0"/>
              <a:t>bit monitors – 256 colors</a:t>
            </a:r>
          </a:p>
          <a:p>
            <a:endParaRPr lang="en-US" dirty="0"/>
          </a:p>
        </p:txBody>
      </p:sp>
    </p:spTree>
    <p:extLst>
      <p:ext uri="{BB962C8B-B14F-4D97-AF65-F5344CB8AC3E}">
        <p14:creationId xmlns:p14="http://schemas.microsoft.com/office/powerpoint/2010/main" val="4182730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838200"/>
            <a:ext cx="8229600" cy="1143000"/>
          </a:xfrm>
        </p:spPr>
        <p:txBody>
          <a:bodyPr>
            <a:normAutofit fontScale="90000"/>
          </a:bodyPr>
          <a:lstStyle/>
          <a:p>
            <a:r>
              <a:rPr lang="en-US" b="1" dirty="0"/>
              <a:t>HTML Images Syntax</a:t>
            </a:r>
            <a:br>
              <a:rPr lang="en-US" b="1" dirty="0"/>
            </a:br>
            <a:endParaRPr lang="en-US" dirty="0"/>
          </a:p>
        </p:txBody>
      </p:sp>
      <p:sp>
        <p:nvSpPr>
          <p:cNvPr id="3" name="Content Placeholder 2"/>
          <p:cNvSpPr>
            <a:spLocks noGrp="1"/>
          </p:cNvSpPr>
          <p:nvPr>
            <p:ph idx="1"/>
          </p:nvPr>
        </p:nvSpPr>
        <p:spPr>
          <a:xfrm>
            <a:off x="914400" y="1600200"/>
            <a:ext cx="8229600" cy="5230091"/>
          </a:xfrm>
        </p:spPr>
        <p:txBody>
          <a:bodyPr>
            <a:normAutofit fontScale="85000" lnSpcReduction="10000"/>
          </a:bodyPr>
          <a:lstStyle/>
          <a:p>
            <a:r>
              <a:rPr lang="en-US" dirty="0" smtClean="0"/>
              <a:t>In </a:t>
            </a:r>
            <a:r>
              <a:rPr lang="en-US" dirty="0"/>
              <a:t>HTML, images are defined with the </a:t>
            </a:r>
            <a:r>
              <a:rPr lang="en-US" b="1" dirty="0"/>
              <a:t>&lt;</a:t>
            </a:r>
            <a:r>
              <a:rPr lang="en-US" b="1" dirty="0" err="1"/>
              <a:t>img</a:t>
            </a:r>
            <a:r>
              <a:rPr lang="en-US" b="1" dirty="0"/>
              <a:t>&gt;</a:t>
            </a:r>
            <a:r>
              <a:rPr lang="en-US" dirty="0"/>
              <a:t> tag. The &lt;</a:t>
            </a:r>
            <a:r>
              <a:rPr lang="en-US" dirty="0" err="1"/>
              <a:t>img</a:t>
            </a:r>
            <a:r>
              <a:rPr lang="en-US" dirty="0"/>
              <a:t>&gt; tag is empty, it contains attributes only, and does not have a closing tag. The </a:t>
            </a:r>
            <a:r>
              <a:rPr lang="en-US" b="1" dirty="0" err="1"/>
              <a:t>src</a:t>
            </a:r>
            <a:r>
              <a:rPr lang="en-US" dirty="0"/>
              <a:t> attribute defines the </a:t>
            </a:r>
            <a:r>
              <a:rPr lang="en-US" dirty="0" err="1"/>
              <a:t>url</a:t>
            </a:r>
            <a:r>
              <a:rPr lang="en-US" dirty="0"/>
              <a:t> (web address) of the image:</a:t>
            </a:r>
          </a:p>
          <a:p>
            <a:r>
              <a:rPr lang="en-US" dirty="0"/>
              <a:t>&lt;</a:t>
            </a:r>
            <a:r>
              <a:rPr lang="en-US" dirty="0" err="1"/>
              <a:t>img</a:t>
            </a:r>
            <a:r>
              <a:rPr lang="en-US" dirty="0"/>
              <a:t> </a:t>
            </a:r>
            <a:r>
              <a:rPr lang="en-US" dirty="0" err="1"/>
              <a:t>src</a:t>
            </a:r>
            <a:r>
              <a:rPr lang="en-US" dirty="0"/>
              <a:t>="</a:t>
            </a:r>
            <a:r>
              <a:rPr lang="en-US" i="1" dirty="0" err="1"/>
              <a:t>url</a:t>
            </a:r>
            <a:r>
              <a:rPr lang="en-US" dirty="0"/>
              <a:t>" alt="</a:t>
            </a:r>
            <a:r>
              <a:rPr lang="en-US" i="1" dirty="0" err="1"/>
              <a:t>some_text</a:t>
            </a:r>
            <a:r>
              <a:rPr lang="en-US" dirty="0"/>
              <a:t>"&gt; </a:t>
            </a:r>
          </a:p>
          <a:p>
            <a:r>
              <a:rPr lang="en-US" b="1" dirty="0"/>
              <a:t>The alt Attribute</a:t>
            </a:r>
          </a:p>
          <a:p>
            <a:pPr lvl="1"/>
            <a:r>
              <a:rPr lang="en-US" dirty="0"/>
              <a:t>The </a:t>
            </a:r>
            <a:r>
              <a:rPr lang="en-US" b="1" dirty="0"/>
              <a:t>alt</a:t>
            </a:r>
            <a:r>
              <a:rPr lang="en-US" dirty="0"/>
              <a:t> attribute specifies an alternate text for the image, if it cannot be displayed. The value of the alt attribute should describe the image in words:</a:t>
            </a:r>
          </a:p>
          <a:p>
            <a:r>
              <a:rPr lang="en-US" b="1" dirty="0"/>
              <a:t>Example</a:t>
            </a:r>
            <a:endParaRPr lang="en-US" dirty="0"/>
          </a:p>
          <a:p>
            <a:pPr lvl="1"/>
            <a:r>
              <a:rPr lang="en-US" dirty="0"/>
              <a:t>&lt;</a:t>
            </a:r>
            <a:r>
              <a:rPr lang="en-US" dirty="0" err="1"/>
              <a:t>img</a:t>
            </a:r>
            <a:r>
              <a:rPr lang="en-US" dirty="0"/>
              <a:t> </a:t>
            </a:r>
            <a:r>
              <a:rPr lang="en-US" dirty="0" err="1"/>
              <a:t>src</a:t>
            </a:r>
            <a:r>
              <a:rPr lang="en-US" dirty="0"/>
              <a:t>="html5.gif" alt="The official HTML5 Icon"&gt; </a:t>
            </a:r>
          </a:p>
          <a:p>
            <a:r>
              <a:rPr lang="en-US" dirty="0"/>
              <a:t>The alt attribute is </a:t>
            </a:r>
            <a:r>
              <a:rPr lang="en-US" b="1" dirty="0"/>
              <a:t>required</a:t>
            </a:r>
            <a:r>
              <a:rPr lang="en-US" dirty="0"/>
              <a:t>. A web page will not validate correctly without it.</a:t>
            </a:r>
          </a:p>
          <a:p>
            <a:endParaRPr lang="en-US" dirty="0"/>
          </a:p>
        </p:txBody>
      </p:sp>
    </p:spTree>
    <p:extLst>
      <p:ext uri="{BB962C8B-B14F-4D97-AF65-F5344CB8AC3E}">
        <p14:creationId xmlns:p14="http://schemas.microsoft.com/office/powerpoint/2010/main" val="1160386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8229600" cy="1143000"/>
          </a:xfrm>
        </p:spPr>
        <p:txBody>
          <a:bodyPr>
            <a:normAutofit/>
          </a:bodyPr>
          <a:lstStyle/>
          <a:p>
            <a:r>
              <a:rPr lang="en-US" b="1" dirty="0"/>
              <a:t>Creating an image in a Web </a:t>
            </a:r>
            <a:r>
              <a:rPr lang="en-US" b="1" dirty="0" smtClean="0"/>
              <a:t>Page</a:t>
            </a:r>
            <a:endParaRPr lang="en-US" dirty="0"/>
          </a:p>
        </p:txBody>
      </p:sp>
      <p:sp>
        <p:nvSpPr>
          <p:cNvPr id="3" name="Content Placeholder 2"/>
          <p:cNvSpPr>
            <a:spLocks noGrp="1"/>
          </p:cNvSpPr>
          <p:nvPr>
            <p:ph idx="1"/>
          </p:nvPr>
        </p:nvSpPr>
        <p:spPr>
          <a:xfrm>
            <a:off x="914400" y="1524001"/>
            <a:ext cx="8229600" cy="5334000"/>
          </a:xfrm>
        </p:spPr>
        <p:txBody>
          <a:bodyPr>
            <a:normAutofit fontScale="70000" lnSpcReduction="20000"/>
          </a:bodyPr>
          <a:lstStyle/>
          <a:p>
            <a:r>
              <a:rPr lang="en-US" sz="3400" dirty="0" smtClean="0"/>
              <a:t>To </a:t>
            </a:r>
            <a:r>
              <a:rPr lang="en-US" sz="3400" dirty="0"/>
              <a:t>put an image in a Web Page, use the &lt;</a:t>
            </a:r>
            <a:r>
              <a:rPr lang="en-US" sz="3400" dirty="0" err="1"/>
              <a:t>img</a:t>
            </a:r>
            <a:r>
              <a:rPr lang="en-US" sz="3400" dirty="0"/>
              <a:t> </a:t>
            </a:r>
            <a:r>
              <a:rPr lang="en-US" sz="3400" dirty="0" err="1"/>
              <a:t>src</a:t>
            </a:r>
            <a:r>
              <a:rPr lang="en-US" sz="3400" dirty="0"/>
              <a:t> =”image.url” /&gt; where the image.url indicates the location of the image file on the server.  You may have to use &lt;p&gt; or &lt;</a:t>
            </a:r>
            <a:r>
              <a:rPr lang="en-US" sz="3400" dirty="0" err="1"/>
              <a:t>br</a:t>
            </a:r>
            <a:r>
              <a:rPr lang="en-US" sz="3400" dirty="0"/>
              <a:t>&gt; to start the image on its own line. </a:t>
            </a:r>
          </a:p>
          <a:p>
            <a:r>
              <a:rPr lang="en-US" sz="3400" dirty="0"/>
              <a:t>Remember that too many pictures slow the download speed.  People on average wait 10 seconds before moving on. </a:t>
            </a:r>
          </a:p>
          <a:p>
            <a:r>
              <a:rPr lang="en-US" sz="3400" b="1" dirty="0"/>
              <a:t>Attributes</a:t>
            </a:r>
            <a:endParaRPr lang="en-US" sz="3400" dirty="0"/>
          </a:p>
          <a:p>
            <a:r>
              <a:rPr lang="en-US" sz="3400" dirty="0"/>
              <a:t>There is an attribute in the &lt;</a:t>
            </a:r>
            <a:r>
              <a:rPr lang="en-US" sz="3400" dirty="0" err="1"/>
              <a:t>img</a:t>
            </a:r>
            <a:r>
              <a:rPr lang="en-US" sz="3400" dirty="0"/>
              <a:t> </a:t>
            </a:r>
            <a:r>
              <a:rPr lang="en-US" sz="3400" dirty="0" err="1"/>
              <a:t>src</a:t>
            </a:r>
            <a:r>
              <a:rPr lang="en-US" sz="3400" dirty="0"/>
              <a:t> = “image.url” border = “#”/&gt; where # represents a number that is the width in pixels. </a:t>
            </a:r>
          </a:p>
          <a:p>
            <a:r>
              <a:rPr lang="en-US" sz="3400" dirty="0"/>
              <a:t>Another attribute is alt = – Replaces the image with text incase the image doesn’t appear.</a:t>
            </a:r>
          </a:p>
          <a:p>
            <a:r>
              <a:rPr lang="en-US" sz="3400" dirty="0"/>
              <a:t>Alt attribute is require in all HTMLs (HTML or XHTML)</a:t>
            </a:r>
          </a:p>
          <a:p>
            <a:r>
              <a:rPr lang="en-US" sz="3400" dirty="0"/>
              <a:t>Another attribute is the title = “Text” is a tool tip in most browsers.  When the mouse points on the image a tool tip appears with the text displayed. </a:t>
            </a:r>
          </a:p>
          <a:p>
            <a:endParaRPr lang="en-US" dirty="0"/>
          </a:p>
        </p:txBody>
      </p:sp>
    </p:spTree>
    <p:extLst>
      <p:ext uri="{BB962C8B-B14F-4D97-AF65-F5344CB8AC3E}">
        <p14:creationId xmlns:p14="http://schemas.microsoft.com/office/powerpoint/2010/main" val="3970868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Get a size of an </a:t>
            </a:r>
            <a:r>
              <a:rPr lang="en-US" b="1" dirty="0" smtClean="0"/>
              <a:t>Image</a:t>
            </a:r>
            <a:endParaRPr lang="en-US" dirty="0"/>
          </a:p>
        </p:txBody>
      </p:sp>
      <p:sp>
        <p:nvSpPr>
          <p:cNvPr id="3" name="Content Placeholder 2"/>
          <p:cNvSpPr>
            <a:spLocks noGrp="1"/>
          </p:cNvSpPr>
          <p:nvPr>
            <p:ph idx="1"/>
          </p:nvPr>
        </p:nvSpPr>
        <p:spPr>
          <a:xfrm>
            <a:off x="914400" y="1524001"/>
            <a:ext cx="8229600" cy="5334000"/>
          </a:xfrm>
        </p:spPr>
        <p:txBody>
          <a:bodyPr>
            <a:normAutofit fontScale="92500" lnSpcReduction="10000"/>
          </a:bodyPr>
          <a:lstStyle/>
          <a:p>
            <a:r>
              <a:rPr lang="en-US" dirty="0" smtClean="0"/>
              <a:t>Right </a:t>
            </a:r>
            <a:r>
              <a:rPr lang="en-US" dirty="0"/>
              <a:t>click on </a:t>
            </a:r>
            <a:r>
              <a:rPr lang="en-US" b="1" dirty="0"/>
              <a:t>image</a:t>
            </a:r>
            <a:r>
              <a:rPr lang="en-US" dirty="0"/>
              <a:t> and select “Properties” to get dimension of image in pixels.</a:t>
            </a:r>
          </a:p>
          <a:p>
            <a:pPr marL="0" indent="0">
              <a:buNone/>
            </a:pPr>
            <a:r>
              <a:rPr lang="en-US" b="1" dirty="0"/>
              <a:t>Set the size of images for speedier viewing</a:t>
            </a:r>
            <a:endParaRPr lang="en-US" dirty="0"/>
          </a:p>
          <a:p>
            <a:r>
              <a:rPr lang="en-US" dirty="0"/>
              <a:t>Attributes of the &lt;</a:t>
            </a:r>
            <a:r>
              <a:rPr lang="en-US" dirty="0" err="1"/>
              <a:t>img</a:t>
            </a:r>
            <a:r>
              <a:rPr lang="en-US" dirty="0"/>
              <a:t>&gt; tag. Width = “x” &amp; height = “y” where x &amp; y represents your image size</a:t>
            </a:r>
            <a:r>
              <a:rPr lang="en-US" dirty="0" smtClean="0"/>
              <a:t>. </a:t>
            </a:r>
            <a:r>
              <a:rPr lang="en-US" dirty="0"/>
              <a:t>Or use the style attribute used in the example below</a:t>
            </a:r>
            <a:r>
              <a:rPr lang="en-US" dirty="0" smtClean="0"/>
              <a:t>.</a:t>
            </a:r>
            <a:endParaRPr lang="en-US" dirty="0"/>
          </a:p>
          <a:p>
            <a:r>
              <a:rPr lang="en-US" dirty="0"/>
              <a:t>By setting your size in the &lt;</a:t>
            </a:r>
            <a:r>
              <a:rPr lang="en-US" dirty="0" err="1"/>
              <a:t>img</a:t>
            </a:r>
            <a:r>
              <a:rPr lang="en-US" dirty="0"/>
              <a:t>&gt; tag, makes the website download faster. It knows where to put the text before the image is loaded.  If the width &amp; height attribute are not present, the text will not be loaded until image is loaded. </a:t>
            </a:r>
          </a:p>
          <a:p>
            <a:endParaRPr lang="en-US" dirty="0"/>
          </a:p>
        </p:txBody>
      </p:sp>
    </p:spTree>
    <p:extLst>
      <p:ext uri="{BB962C8B-B14F-4D97-AF65-F5344CB8AC3E}">
        <p14:creationId xmlns:p14="http://schemas.microsoft.com/office/powerpoint/2010/main" val="2017643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685800"/>
            <a:ext cx="8229600" cy="1143000"/>
          </a:xfrm>
        </p:spPr>
        <p:txBody>
          <a:bodyPr>
            <a:normAutofit/>
          </a:bodyPr>
          <a:lstStyle/>
          <a:p>
            <a:r>
              <a:rPr lang="en-US" b="1" dirty="0"/>
              <a:t>Width and Height or Style</a:t>
            </a:r>
            <a:r>
              <a:rPr lang="en-US" b="1" dirty="0" smtClean="0"/>
              <a:t>?</a:t>
            </a:r>
            <a:endParaRPr lang="en-US" dirty="0"/>
          </a:p>
        </p:txBody>
      </p:sp>
      <p:sp>
        <p:nvSpPr>
          <p:cNvPr id="3" name="Content Placeholder 2"/>
          <p:cNvSpPr>
            <a:spLocks noGrp="1"/>
          </p:cNvSpPr>
          <p:nvPr>
            <p:ph idx="1"/>
          </p:nvPr>
        </p:nvSpPr>
        <p:spPr>
          <a:xfrm>
            <a:off x="914400" y="1905001"/>
            <a:ext cx="8229600" cy="4953000"/>
          </a:xfrm>
        </p:spPr>
        <p:txBody>
          <a:bodyPr>
            <a:normAutofit fontScale="70000" lnSpcReduction="20000"/>
          </a:bodyPr>
          <a:lstStyle/>
          <a:p>
            <a:r>
              <a:rPr lang="en-US" dirty="0" smtClean="0"/>
              <a:t>Both </a:t>
            </a:r>
            <a:r>
              <a:rPr lang="en-US" dirty="0"/>
              <a:t>the width, the height, and the style attributes, are valid in the latest HTML5 standard. We suggest you use the style attribute. It prevents styles sheets from changing the default size of images:</a:t>
            </a:r>
          </a:p>
          <a:p>
            <a:r>
              <a:rPr lang="en-US" b="1" dirty="0"/>
              <a:t>Example</a:t>
            </a:r>
          </a:p>
          <a:p>
            <a:r>
              <a:rPr lang="en-US" dirty="0"/>
              <a:t>&lt;!DOCTYPE html&gt;</a:t>
            </a:r>
            <a:br>
              <a:rPr lang="en-US" dirty="0"/>
            </a:br>
            <a:r>
              <a:rPr lang="en-US" dirty="0"/>
              <a:t>&lt;html&gt;</a:t>
            </a:r>
            <a:br>
              <a:rPr lang="en-US" dirty="0"/>
            </a:br>
            <a:r>
              <a:rPr lang="en-US" dirty="0"/>
              <a:t>&lt;head&gt;&lt;style&gt;</a:t>
            </a:r>
            <a:br>
              <a:rPr lang="en-US" dirty="0"/>
            </a:br>
            <a:r>
              <a:rPr lang="en-US" dirty="0"/>
              <a:t>  </a:t>
            </a:r>
            <a:r>
              <a:rPr lang="en-US" dirty="0" err="1"/>
              <a:t>img</a:t>
            </a:r>
            <a:r>
              <a:rPr lang="en-US" dirty="0"/>
              <a:t> { width:100%; }</a:t>
            </a:r>
            <a:br>
              <a:rPr lang="en-US" dirty="0"/>
            </a:br>
            <a:r>
              <a:rPr lang="en-US" dirty="0"/>
              <a:t>&lt;/style&gt;&lt;/head&gt;</a:t>
            </a:r>
            <a:br>
              <a:rPr lang="en-US" dirty="0"/>
            </a:br>
            <a:r>
              <a:rPr lang="en-US" dirty="0"/>
              <a:t>&lt;body&gt;</a:t>
            </a:r>
            <a:br>
              <a:rPr lang="en-US" dirty="0"/>
            </a:br>
            <a:r>
              <a:rPr lang="en-US" dirty="0"/>
              <a:t>&lt;</a:t>
            </a:r>
            <a:r>
              <a:rPr lang="en-US" dirty="0" err="1"/>
              <a:t>img</a:t>
            </a:r>
            <a:r>
              <a:rPr lang="en-US" dirty="0"/>
              <a:t> </a:t>
            </a:r>
            <a:r>
              <a:rPr lang="en-US" dirty="0" err="1"/>
              <a:t>src</a:t>
            </a:r>
            <a:r>
              <a:rPr lang="en-US" dirty="0"/>
              <a:t>="html5.gif" alt="HTML5 Icon" style="width:128px;height:128px"&gt;</a:t>
            </a:r>
            <a:br>
              <a:rPr lang="en-US" dirty="0"/>
            </a:br>
            <a:r>
              <a:rPr lang="en-US" dirty="0"/>
              <a:t>&lt;</a:t>
            </a:r>
            <a:r>
              <a:rPr lang="en-US" dirty="0" err="1"/>
              <a:t>img</a:t>
            </a:r>
            <a:r>
              <a:rPr lang="en-US" dirty="0"/>
              <a:t> </a:t>
            </a:r>
            <a:r>
              <a:rPr lang="en-US" dirty="0" err="1"/>
              <a:t>src</a:t>
            </a:r>
            <a:r>
              <a:rPr lang="en-US" dirty="0"/>
              <a:t>="html5.gif" alt="HTML5 Icon" width="128" height="128"&gt;</a:t>
            </a:r>
            <a:br>
              <a:rPr lang="en-US" dirty="0"/>
            </a:br>
            <a:r>
              <a:rPr lang="en-US" dirty="0"/>
              <a:t>&lt;/body&gt;</a:t>
            </a:r>
            <a:br>
              <a:rPr lang="en-US" dirty="0"/>
            </a:br>
            <a:r>
              <a:rPr lang="en-US" dirty="0"/>
              <a:t>&lt;/html&gt;</a:t>
            </a:r>
          </a:p>
          <a:p>
            <a:endParaRPr lang="en-US" dirty="0"/>
          </a:p>
          <a:p>
            <a:endParaRPr lang="en-US" dirty="0"/>
          </a:p>
        </p:txBody>
      </p:sp>
    </p:spTree>
    <p:extLst>
      <p:ext uri="{BB962C8B-B14F-4D97-AF65-F5344CB8AC3E}">
        <p14:creationId xmlns:p14="http://schemas.microsoft.com/office/powerpoint/2010/main" val="1642795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fontScale="90000"/>
          </a:bodyPr>
          <a:lstStyle/>
          <a:p>
            <a:r>
              <a:rPr lang="en-US" b="1" dirty="0"/>
              <a:t>Creating Thumbnails Links</a:t>
            </a:r>
            <a:r>
              <a:rPr lang="en-US" dirty="0"/>
              <a:t/>
            </a:r>
            <a:br>
              <a:rPr lang="en-US" dirty="0"/>
            </a:br>
            <a:endParaRPr lang="en-US" dirty="0"/>
          </a:p>
        </p:txBody>
      </p:sp>
      <p:sp>
        <p:nvSpPr>
          <p:cNvPr id="3" name="Content Placeholder 2"/>
          <p:cNvSpPr>
            <a:spLocks noGrp="1"/>
          </p:cNvSpPr>
          <p:nvPr>
            <p:ph idx="1"/>
          </p:nvPr>
        </p:nvSpPr>
        <p:spPr>
          <a:xfrm>
            <a:off x="914400" y="1676401"/>
            <a:ext cx="8229600" cy="5181600"/>
          </a:xfrm>
        </p:spPr>
        <p:txBody>
          <a:bodyPr>
            <a:normAutofit fontScale="92500"/>
          </a:bodyPr>
          <a:lstStyle/>
          <a:p>
            <a:r>
              <a:rPr lang="en-US" dirty="0" smtClean="0"/>
              <a:t>For </a:t>
            </a:r>
            <a:r>
              <a:rPr lang="en-US" dirty="0"/>
              <a:t>very large images use thumbnail images which will link to the larger image which must be saved on the server with your html document.</a:t>
            </a:r>
          </a:p>
          <a:p>
            <a:pPr marL="0" indent="0">
              <a:buNone/>
            </a:pPr>
            <a:r>
              <a:rPr lang="en-US" dirty="0"/>
              <a:t>Example:</a:t>
            </a:r>
          </a:p>
          <a:p>
            <a:r>
              <a:rPr lang="en-US" dirty="0"/>
              <a:t>&lt;a </a:t>
            </a:r>
            <a:r>
              <a:rPr lang="en-US" dirty="0" err="1"/>
              <a:t>href</a:t>
            </a:r>
            <a:r>
              <a:rPr lang="en-US" dirty="0"/>
              <a:t> = “image.jpg”&gt; where image.jpg is the location of the full-sized image on your server.  Then type the &lt;</a:t>
            </a:r>
            <a:r>
              <a:rPr lang="en-US" dirty="0" err="1"/>
              <a:t>img</a:t>
            </a:r>
            <a:r>
              <a:rPr lang="en-US" dirty="0"/>
              <a:t> </a:t>
            </a:r>
            <a:r>
              <a:rPr lang="en-US" dirty="0" err="1"/>
              <a:t>src</a:t>
            </a:r>
            <a:r>
              <a:rPr lang="en-US" dirty="0"/>
              <a:t> = “mini.jpg” alt = “alternate text”/&gt;&lt;/a&gt;</a:t>
            </a:r>
          </a:p>
          <a:p>
            <a:r>
              <a:rPr lang="en-US" dirty="0"/>
              <a:t>&lt;a </a:t>
            </a:r>
            <a:r>
              <a:rPr lang="en-US" dirty="0" err="1"/>
              <a:t>href</a:t>
            </a:r>
            <a:r>
              <a:rPr lang="en-US" dirty="0"/>
              <a:t> = “  “&gt;  &lt;/a&gt; creates a link which takes you to the address in the “ “.</a:t>
            </a:r>
          </a:p>
          <a:p>
            <a:endParaRPr lang="en-US" dirty="0"/>
          </a:p>
        </p:txBody>
      </p:sp>
    </p:spTree>
    <p:extLst>
      <p:ext uri="{BB962C8B-B14F-4D97-AF65-F5344CB8AC3E}">
        <p14:creationId xmlns:p14="http://schemas.microsoft.com/office/powerpoint/2010/main" val="3990386172"/>
      </p:ext>
    </p:extLst>
  </p:cSld>
  <p:clrMapOvr>
    <a:masterClrMapping/>
  </p:clrMapOvr>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257</TotalTime>
  <Words>1391</Words>
  <Application>Microsoft Office PowerPoint</Application>
  <PresentationFormat>On-screen Show (4:3)</PresentationFormat>
  <Paragraphs>121</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webpageDevelopment</vt:lpstr>
      <vt:lpstr>Chapter 3 </vt:lpstr>
      <vt:lpstr>Image Extensions</vt:lpstr>
      <vt:lpstr>Transparency &amp; Animation</vt:lpstr>
      <vt:lpstr>Monitors</vt:lpstr>
      <vt:lpstr>HTML Images Syntax </vt:lpstr>
      <vt:lpstr>Creating an image in a Web Page</vt:lpstr>
      <vt:lpstr>Get a size of an Image</vt:lpstr>
      <vt:lpstr>Width and Height or Style?</vt:lpstr>
      <vt:lpstr>Creating Thumbnails Links </vt:lpstr>
      <vt:lpstr>Make Images Float </vt:lpstr>
      <vt:lpstr>Stop Wrapping</vt:lpstr>
      <vt:lpstr>Align Attribute </vt:lpstr>
      <vt:lpstr>Space around an Image</vt:lpstr>
      <vt:lpstr>Images in another Folder</vt:lpstr>
      <vt:lpstr>Horizontal Rule</vt:lpstr>
      <vt:lpstr>Using an Image as a Link</vt:lpstr>
      <vt:lpstr>Image Maps</vt:lpstr>
      <vt:lpstr>Summary</vt:lpstr>
      <vt:lpstr>Chapter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13</cp:revision>
  <dcterms:created xsi:type="dcterms:W3CDTF">2014-12-06T01:50:44Z</dcterms:created>
  <dcterms:modified xsi:type="dcterms:W3CDTF">2014-12-26T02:24:04Z</dcterms:modified>
</cp:coreProperties>
</file>